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94" r:id="rId14"/>
    <p:sldId id="273" r:id="rId15"/>
    <p:sldId id="268" r:id="rId16"/>
    <p:sldId id="269" r:id="rId17"/>
    <p:sldId id="270" r:id="rId18"/>
    <p:sldId id="271" r:id="rId19"/>
    <p:sldId id="272" r:id="rId20"/>
    <p:sldId id="296" r:id="rId21"/>
    <p:sldId id="295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599"/>
  </p:normalViewPr>
  <p:slideViewPr>
    <p:cSldViewPr snapToGrid="0" snapToObjects="1">
      <p:cViewPr varScale="1">
        <p:scale>
          <a:sx n="90" d="100"/>
          <a:sy n="90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7297A-4EF3-DE41-8BB5-E91841EEC69C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25AA-1D98-C249-9632-B953B6AD8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full med</a:t>
            </a:r>
            <a:r>
              <a:rPr lang="en-US" baseline="0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Malignancy (hepatocellular carcinoma is most common), lesions of the liver, and </a:t>
            </a:r>
            <a:r>
              <a:rPr lang="en-US" dirty="0" err="1" smtClean="0"/>
              <a:t>hypercoagulable</a:t>
            </a:r>
            <a:r>
              <a:rPr lang="en-US" baseline="0" dirty="0" smtClean="0"/>
              <a:t> states (Factor V </a:t>
            </a:r>
            <a:r>
              <a:rPr lang="en-US" baseline="0" dirty="0" err="1" smtClean="0"/>
              <a:t>leiden</a:t>
            </a:r>
            <a:r>
              <a:rPr lang="en-US" baseline="0" dirty="0" smtClean="0"/>
              <a:t>, Protein C/S deficiency, </a:t>
            </a:r>
            <a:r>
              <a:rPr lang="en-US" baseline="0" dirty="0" err="1" smtClean="0"/>
              <a:t>antiphospholipid</a:t>
            </a:r>
            <a:r>
              <a:rPr lang="en-US" baseline="0" dirty="0" smtClean="0"/>
              <a:t> ab syndrome), </a:t>
            </a:r>
            <a:r>
              <a:rPr lang="en-US" baseline="0" dirty="0" err="1" smtClean="0"/>
              <a:t>Behcet</a:t>
            </a:r>
            <a:r>
              <a:rPr lang="en-US" baseline="0" dirty="0" smtClean="0"/>
              <a:t>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Symptoms include lower peripheral edema, scrotal edema, normal JVP, normal heart exam, large abdominal veins.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evaluate for BC with an ultrasound (our case was at night and we had other things to evaluate) or cross-sectional imaging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2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61 cirrhotic livers removed</a:t>
            </a:r>
            <a:r>
              <a:rPr lang="en-US" baseline="0" dirty="0" smtClean="0"/>
              <a:t> at transplantation showed evidence of hepatic vein thrombosis</a:t>
            </a:r>
          </a:p>
          <a:p>
            <a:r>
              <a:rPr lang="en-US" dirty="0" err="1" smtClean="0"/>
              <a:t>Wanless</a:t>
            </a:r>
            <a:r>
              <a:rPr lang="en-US" dirty="0" smtClean="0"/>
              <a:t> IR, Wong F, </a:t>
            </a:r>
            <a:r>
              <a:rPr lang="en-US" dirty="0" err="1" smtClean="0"/>
              <a:t>Blendis</a:t>
            </a:r>
            <a:r>
              <a:rPr lang="en-US" dirty="0" smtClean="0"/>
              <a:t> LM, </a:t>
            </a:r>
            <a:r>
              <a:rPr lang="en-US" dirty="0" err="1" smtClean="0"/>
              <a:t>Greig</a:t>
            </a:r>
            <a:r>
              <a:rPr lang="en-US" dirty="0" smtClean="0"/>
              <a:t> P, </a:t>
            </a:r>
            <a:r>
              <a:rPr lang="en-US" dirty="0" err="1" smtClean="0"/>
              <a:t>Heathcote</a:t>
            </a:r>
            <a:r>
              <a:rPr lang="en-US" dirty="0" smtClean="0"/>
              <a:t> EJ, Levy G. Hepatic and portal vein thrombosis in cirrhosis: possible role in development of parenchymal extinction and portal hypertension.</a:t>
            </a:r>
          </a:p>
          <a:p>
            <a:endParaRPr lang="en-US" dirty="0" smtClean="0"/>
          </a:p>
          <a:p>
            <a:r>
              <a:rPr lang="en-US" dirty="0" smtClean="0"/>
              <a:t>For these patients with cirrhosis and </a:t>
            </a:r>
            <a:r>
              <a:rPr lang="en-US" dirty="0" err="1" smtClean="0"/>
              <a:t>budd</a:t>
            </a:r>
            <a:r>
              <a:rPr lang="en-US" dirty="0" smtClean="0"/>
              <a:t> </a:t>
            </a:r>
            <a:r>
              <a:rPr lang="en-US" dirty="0" err="1" smtClean="0"/>
              <a:t>chiari</a:t>
            </a:r>
            <a:r>
              <a:rPr lang="en-US" dirty="0" smtClean="0"/>
              <a:t>, you would likely be starting them on anticoagulation</a:t>
            </a:r>
            <a:r>
              <a:rPr lang="en-US" baseline="0" dirty="0" smtClean="0"/>
              <a:t>, even with liver failure.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7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fever, abdominal pain, abdominal distension (from ascites), lower extremity edema, jaundice, gastrointestinal bleeding (from varices or portal hypertensive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gastropathy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and/or hepatic encephalopathy</a:t>
            </a:r>
          </a:p>
          <a:p>
            <a:endParaRPr lang="en-US" dirty="0" smtClean="0"/>
          </a:p>
          <a:p>
            <a:r>
              <a:rPr lang="en-US" dirty="0" smtClean="0"/>
              <a:t>Ascites has high SAAG (&gt;1.1) due to high</a:t>
            </a:r>
            <a:r>
              <a:rPr lang="en-US" baseline="0" dirty="0" smtClean="0"/>
              <a:t> hydrostatic pressure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acute </a:t>
            </a:r>
            <a:r>
              <a:rPr lang="en-US" dirty="0" err="1" smtClean="0"/>
              <a:t>budd-chiari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Develops over weeks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RUQ</a:t>
            </a:r>
            <a:r>
              <a:rPr lang="en-US" baseline="0" dirty="0" smtClean="0"/>
              <a:t> pain, hepatomegaly, +/- jaundice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Variably elevated AST/ALT, </a:t>
            </a:r>
            <a:r>
              <a:rPr lang="en-US" baseline="0" dirty="0" err="1" smtClean="0"/>
              <a:t>alk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phos</a:t>
            </a:r>
            <a:r>
              <a:rPr lang="en-US" baseline="0" dirty="0" smtClean="0"/>
              <a:t>, and bilirubin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Subacute</a:t>
            </a:r>
            <a:r>
              <a:rPr lang="en-US" baseline="0" dirty="0" smtClean="0"/>
              <a:t>/chronic </a:t>
            </a:r>
            <a:r>
              <a:rPr lang="en-US" baseline="0" dirty="0" err="1" smtClean="0"/>
              <a:t>budd-chiari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Develops over months, due to large hepatic collaterals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May be asymptomatic or have ascites + LE edema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LFTs may be normal or only slightly elevated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Hepatomegaly and abdominal pain, but no encephalopathy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5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BNP-190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CBC/BMP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Unable</a:t>
            </a:r>
            <a:r>
              <a:rPr lang="en-US" baseline="0" dirty="0" smtClean="0"/>
              <a:t> to obtain </a:t>
            </a:r>
            <a:r>
              <a:rPr lang="en-US" baseline="0" dirty="0" smtClean="0"/>
              <a:t>UA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Lactate 3.5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LFTs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showing albumin of &lt;</a:t>
            </a:r>
            <a:r>
              <a:rPr lang="en-US" b="1" baseline="0" dirty="0" smtClean="0"/>
              <a:t>1.5, AST of 51, total bilirubin 3.6</a:t>
            </a:r>
            <a:endParaRPr lang="en-US" b="1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Coags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inr</a:t>
            </a:r>
            <a:r>
              <a:rPr lang="en-US" baseline="0" dirty="0" smtClean="0"/>
              <a:t> 2.3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Calcium 7.7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but corrected it’s 9.7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CT </a:t>
            </a:r>
            <a:r>
              <a:rPr lang="en-US" baseline="0" dirty="0" err="1" smtClean="0"/>
              <a:t>Abd</a:t>
            </a:r>
            <a:r>
              <a:rPr lang="en-US" baseline="0" dirty="0" smtClean="0"/>
              <a:t>/Pelvis with contrast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 for incarcerated bowel, hepatic venous thrombosis, evidence of malignancy/</a:t>
            </a:r>
            <a:r>
              <a:rPr lang="en-US" baseline="0" dirty="0" err="1" smtClean="0"/>
              <a:t>mets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Admitted for diuresis, discharged 9lbs down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03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BNP-190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CBC/BMP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Unable</a:t>
            </a:r>
            <a:r>
              <a:rPr lang="en-US" baseline="0" dirty="0" smtClean="0"/>
              <a:t> to obtain </a:t>
            </a:r>
            <a:r>
              <a:rPr lang="en-US" baseline="0" dirty="0" smtClean="0"/>
              <a:t>UA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Lactate 3.5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LFTs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showing albumin of &lt;</a:t>
            </a:r>
            <a:r>
              <a:rPr lang="en-US" b="1" baseline="0" dirty="0" smtClean="0"/>
              <a:t>1.5, AST of 51, total bilirubin 3.6</a:t>
            </a:r>
            <a:endParaRPr lang="en-US" b="1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Coags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inr</a:t>
            </a:r>
            <a:r>
              <a:rPr lang="en-US" baseline="0" dirty="0" smtClean="0"/>
              <a:t> 2.3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Calcium 7.7 </a:t>
            </a:r>
            <a:r>
              <a:rPr lang="mr-IN" b="1" baseline="0" dirty="0" smtClean="0"/>
              <a:t>–</a:t>
            </a:r>
            <a:r>
              <a:rPr lang="en-US" b="1" baseline="0" dirty="0" smtClean="0"/>
              <a:t> but corrected it’s 9.7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CT </a:t>
            </a:r>
            <a:r>
              <a:rPr lang="en-US" baseline="0" dirty="0" err="1" smtClean="0"/>
              <a:t>Abd</a:t>
            </a:r>
            <a:r>
              <a:rPr lang="en-US" baseline="0" dirty="0" smtClean="0"/>
              <a:t>/Pelvis with contrast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eval</a:t>
            </a:r>
            <a:r>
              <a:rPr lang="en-US" baseline="0" dirty="0" smtClean="0"/>
              <a:t> for incarcerated bowel, hepatic venous thrombosis, evidence of malignancy/</a:t>
            </a:r>
            <a:r>
              <a:rPr lang="en-US" baseline="0" dirty="0" err="1" smtClean="0"/>
              <a:t>mets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Admitted for diuresis, discharged 9lbs down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8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intubation with massive GI bleed has several advantages: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It helps you diagnose the source of bleed (i.e.: GI source vs. other)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Helps prevent aspiration (hematemesis = high risk for aspiration)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Gives you control of the critically ill patient and allows you to monitor bleeding (via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 tube)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to pre-oxygenate these patients, as they will have little O2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reserve. You want to limit the amount of bag valve mask ventilation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required, as this leads to abdominal distention, which increases the risk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aspiration, and preoxygenation helps limit BVM use.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● RSI: choose a hemodynamically stable drug (i.e.: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Swadron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prefers etomidate;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Miz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likes ketamine).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1E864-2034-42F9-9A49-15BB16824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12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3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Elephantiasis </a:t>
            </a:r>
            <a:r>
              <a:rPr lang="en-US" dirty="0" err="1" smtClean="0"/>
              <a:t>Nostras</a:t>
            </a:r>
            <a:r>
              <a:rPr lang="en-US" dirty="0" smtClean="0"/>
              <a:t> </a:t>
            </a:r>
            <a:r>
              <a:rPr lang="en-US" dirty="0" err="1" smtClean="0"/>
              <a:t>Verrucosa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results from</a:t>
            </a:r>
            <a:r>
              <a:rPr lang="en-US" baseline="0" dirty="0" smtClean="0"/>
              <a:t> lymphatic obstruction or even chronic venous stasis, obesity, CHF,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also has</a:t>
            </a:r>
            <a:r>
              <a:rPr lang="en-US" baseline="0" dirty="0" smtClean="0"/>
              <a:t> mild </a:t>
            </a:r>
            <a:r>
              <a:rPr lang="en-US" baseline="0" dirty="0" err="1" smtClean="0"/>
              <a:t>gynecomastia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Mild generalized discomfort to palpation of the abdomen without rebound or guarding.  Moderately distended but soft.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age (two peaks </a:t>
            </a:r>
            <a:r>
              <a:rPr lang="mr-IN" dirty="0" smtClean="0"/>
              <a:t>–</a:t>
            </a:r>
            <a:r>
              <a:rPr lang="en-US" dirty="0" smtClean="0"/>
              <a:t> neonatal</a:t>
            </a:r>
            <a:r>
              <a:rPr lang="en-US" baseline="0" dirty="0" smtClean="0"/>
              <a:t> and 65% of cases are between 12-18 </a:t>
            </a:r>
            <a:r>
              <a:rPr lang="en-US" baseline="0" dirty="0" err="1" smtClean="0"/>
              <a:t>yrs</a:t>
            </a:r>
            <a:r>
              <a:rPr lang="en-US" baseline="0" dirty="0" smtClean="0"/>
              <a:t>)</a:t>
            </a:r>
          </a:p>
          <a:p>
            <a:r>
              <a:rPr lang="en-US" dirty="0" smtClean="0"/>
              <a:t>- The acute scrotum.</a:t>
            </a:r>
            <a:r>
              <a:rPr lang="en-US" baseline="0" dirty="0" smtClean="0"/>
              <a:t> </a:t>
            </a:r>
            <a:r>
              <a:rPr lang="en-US" dirty="0" err="1" smtClean="0"/>
              <a:t>Edelsberg</a:t>
            </a:r>
            <a:r>
              <a:rPr lang="en-US" dirty="0" smtClean="0"/>
              <a:t> JS, </a:t>
            </a:r>
            <a:r>
              <a:rPr lang="en-US" dirty="0" err="1" smtClean="0"/>
              <a:t>Surh</a:t>
            </a:r>
            <a:r>
              <a:rPr lang="en-US" dirty="0" smtClean="0"/>
              <a:t> YS </a:t>
            </a:r>
            <a:r>
              <a:rPr lang="en-US" dirty="0" err="1" smtClean="0"/>
              <a:t>Emerg</a:t>
            </a:r>
            <a:r>
              <a:rPr lang="en-US" dirty="0" smtClean="0"/>
              <a:t> Med </a:t>
            </a:r>
            <a:r>
              <a:rPr lang="en-US" dirty="0" err="1" smtClean="0"/>
              <a:t>Clin</a:t>
            </a:r>
            <a:r>
              <a:rPr lang="en-US" dirty="0" smtClean="0"/>
              <a:t> North Am. 1988;6(3):521. 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will have nausea and vomiting</a:t>
            </a:r>
          </a:p>
          <a:p>
            <a:r>
              <a:rPr lang="en-US" baseline="0" dirty="0" smtClean="0"/>
              <a:t>Most will present within 12 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17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forget intermittent torsion </a:t>
            </a:r>
            <a:r>
              <a:rPr lang="mr-IN" dirty="0" smtClean="0"/>
              <a:t>–</a:t>
            </a:r>
            <a:r>
              <a:rPr lang="en-US" dirty="0" smtClean="0"/>
              <a:t> ultrasound</a:t>
            </a:r>
            <a:r>
              <a:rPr lang="en-US" baseline="0" dirty="0" smtClean="0"/>
              <a:t> is only 75% sensitive, it’s a clinical diagnosis.</a:t>
            </a:r>
          </a:p>
          <a:p>
            <a:r>
              <a:rPr lang="en-US" dirty="0" smtClean="0"/>
              <a:t>Intermittent testicular torsion in the pediatric patient: </a:t>
            </a:r>
            <a:r>
              <a:rPr lang="en-US" dirty="0" err="1" smtClean="0"/>
              <a:t>sonographic</a:t>
            </a:r>
            <a:r>
              <a:rPr lang="en-US" dirty="0" smtClean="0"/>
              <a:t> indicators of a difficult </a:t>
            </a:r>
            <a:r>
              <a:rPr lang="en-US" dirty="0" err="1" smtClean="0"/>
              <a:t>diagnosis.AUMunden</a:t>
            </a:r>
            <a:r>
              <a:rPr lang="en-US" dirty="0" smtClean="0"/>
              <a:t> MM, Williams JL, Zhang W, Crowe JE, </a:t>
            </a:r>
            <a:r>
              <a:rPr lang="en-US" dirty="0" err="1" smtClean="0"/>
              <a:t>Munden</a:t>
            </a:r>
            <a:r>
              <a:rPr lang="en-US" dirty="0" smtClean="0"/>
              <a:t> RF, </a:t>
            </a:r>
            <a:r>
              <a:rPr lang="en-US" dirty="0" err="1" smtClean="0"/>
              <a:t>Cisek</a:t>
            </a:r>
            <a:r>
              <a:rPr lang="en-US" dirty="0" smtClean="0"/>
              <a:t> LJ SOAJR Am J </a:t>
            </a:r>
            <a:r>
              <a:rPr lang="en-US" dirty="0" err="1" smtClean="0"/>
              <a:t>Roentgenol</a:t>
            </a:r>
            <a:r>
              <a:rPr lang="en-US" dirty="0" smtClean="0"/>
              <a:t>. 2013;201(4):912.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0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Membranoproliferative</a:t>
            </a:r>
            <a:r>
              <a:rPr lang="en-US" baseline="0" dirty="0" smtClean="0"/>
              <a:t> glomerular nephritis is </a:t>
            </a:r>
            <a:r>
              <a:rPr lang="en-US" baseline="0" dirty="0" err="1" smtClean="0"/>
              <a:t>assoc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Hep</a:t>
            </a:r>
            <a:r>
              <a:rPr lang="en-US" baseline="0" dirty="0" smtClean="0"/>
              <a:t> 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Usually more blood than protein (nephritic)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Membranous nephropathy can complicate malignancy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Or amyloidosis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Both would show protein in the urine, which our patient did not have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No specific treatment for renal protein wasting outside of </a:t>
            </a:r>
            <a:r>
              <a:rPr lang="en-US" baseline="0" dirty="0" err="1" smtClean="0"/>
              <a:t>lisinopril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acute management = diuresis and dietary modification, transplant if not reversible.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8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heart failure</a:t>
            </a:r>
            <a:r>
              <a:rPr lang="en-US" baseline="0" dirty="0" smtClean="0"/>
              <a:t> shows: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Elevated JVP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Exertional</a:t>
            </a:r>
            <a:r>
              <a:rPr lang="en-US" baseline="0" dirty="0" smtClean="0"/>
              <a:t> chest pain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Anorexia or RUQ pain d/t passive hepatic congestion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Peripheral edema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BNP can play a role in diagnosis </a:t>
            </a:r>
            <a:r>
              <a:rPr lang="mr-IN" baseline="0" dirty="0" smtClean="0"/>
              <a:t>–</a:t>
            </a:r>
            <a:r>
              <a:rPr lang="en-US" baseline="0" dirty="0" smtClean="0"/>
              <a:t> our </a:t>
            </a:r>
            <a:r>
              <a:rPr lang="en-US" baseline="0" dirty="0" err="1" smtClean="0"/>
              <a:t>pt’s</a:t>
            </a:r>
            <a:r>
              <a:rPr lang="en-US" baseline="0" dirty="0" smtClean="0"/>
              <a:t> was 190 which is </a:t>
            </a:r>
            <a:r>
              <a:rPr lang="en-US" baseline="0" dirty="0" err="1" smtClean="0"/>
              <a:t>nondiagnostic</a:t>
            </a:r>
            <a:r>
              <a:rPr lang="en-US" baseline="0" dirty="0" smtClean="0"/>
              <a:t> and was in line with prior labs</a:t>
            </a:r>
          </a:p>
          <a:p>
            <a:pPr marL="0" indent="0">
              <a:buFontTx/>
              <a:buNone/>
            </a:pPr>
            <a:r>
              <a:rPr lang="en-US" dirty="0" smtClean="0"/>
              <a:t>- Can perform an echocardiogram to look for signs of right</a:t>
            </a:r>
            <a:r>
              <a:rPr lang="en-US" baseline="0" dirty="0" smtClean="0"/>
              <a:t> strain </a:t>
            </a:r>
            <a:r>
              <a:rPr lang="mr-IN" baseline="0" dirty="0" smtClean="0"/>
              <a:t>–</a:t>
            </a:r>
            <a:r>
              <a:rPr lang="en-US" baseline="0" dirty="0" smtClean="0"/>
              <a:t> this was deferred until the floor d/t having a good reason for ascites and </a:t>
            </a:r>
            <a:r>
              <a:rPr lang="en-US" baseline="0" dirty="0" err="1" smtClean="0"/>
              <a:t>pt’s</a:t>
            </a:r>
            <a:r>
              <a:rPr lang="en-US" baseline="0" dirty="0" smtClean="0"/>
              <a:t> stable vitals.  He was on a drug for </a:t>
            </a:r>
            <a:r>
              <a:rPr lang="en-US" baseline="0" dirty="0" err="1" smtClean="0"/>
              <a:t>hep</a:t>
            </a:r>
            <a:r>
              <a:rPr lang="en-US" baseline="0" dirty="0" smtClean="0"/>
              <a:t> c known to cause cardiomyopathy,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Patients</a:t>
            </a:r>
            <a:r>
              <a:rPr lang="en-US" baseline="0" dirty="0" smtClean="0"/>
              <a:t> with cirrhosis and ascites have an increased rate of inguinal hernias</a:t>
            </a:r>
          </a:p>
          <a:p>
            <a:endParaRPr lang="en-US" baseline="0" dirty="0" smtClean="0"/>
          </a:p>
          <a:p>
            <a:r>
              <a:rPr lang="en-US" dirty="0" smtClean="0"/>
              <a:t>Recurrence</a:t>
            </a:r>
            <a:r>
              <a:rPr lang="en-US" baseline="0" dirty="0" smtClean="0"/>
              <a:t> rates at 30 months are between 2.5%-4.5%.  About 2/3 of the recurrence happens in first 15 months</a:t>
            </a:r>
          </a:p>
          <a:p>
            <a:r>
              <a:rPr lang="en-US" dirty="0" smtClean="0"/>
              <a:t>Quality assessment of 26,304 </a:t>
            </a:r>
            <a:r>
              <a:rPr lang="en-US" dirty="0" err="1" smtClean="0"/>
              <a:t>herniorrhaphies</a:t>
            </a:r>
            <a:r>
              <a:rPr lang="en-US" dirty="0" smtClean="0"/>
              <a:t> in Denmark: a prospective nationwide study.</a:t>
            </a:r>
            <a:r>
              <a:rPr lang="en-US" baseline="0" dirty="0" smtClean="0"/>
              <a:t> </a:t>
            </a:r>
            <a:r>
              <a:rPr lang="en-US" dirty="0" smtClean="0"/>
              <a:t>Bay-Nielsen M, </a:t>
            </a:r>
            <a:r>
              <a:rPr lang="en-US" dirty="0" err="1" smtClean="0"/>
              <a:t>Kehlet</a:t>
            </a:r>
            <a:r>
              <a:rPr lang="en-US" dirty="0" smtClean="0"/>
              <a:t> H, Strand L, </a:t>
            </a:r>
            <a:r>
              <a:rPr lang="en-US" dirty="0" err="1" smtClean="0"/>
              <a:t>Malmstrøm</a:t>
            </a:r>
            <a:r>
              <a:rPr lang="en-US" dirty="0" smtClean="0"/>
              <a:t> J, Andersen FH, </a:t>
            </a:r>
            <a:r>
              <a:rPr lang="en-US" dirty="0" err="1" smtClean="0"/>
              <a:t>Wara</a:t>
            </a:r>
            <a:r>
              <a:rPr lang="en-US" dirty="0" smtClean="0"/>
              <a:t> P, </a:t>
            </a:r>
            <a:r>
              <a:rPr lang="en-US" dirty="0" err="1" smtClean="0"/>
              <a:t>Juul</a:t>
            </a:r>
            <a:r>
              <a:rPr lang="en-US" dirty="0" smtClean="0"/>
              <a:t> P, </a:t>
            </a:r>
            <a:r>
              <a:rPr lang="en-US" dirty="0" err="1" smtClean="0"/>
              <a:t>Callesen</a:t>
            </a:r>
            <a:r>
              <a:rPr lang="en-US" dirty="0" smtClean="0"/>
              <a:t> T, </a:t>
            </a:r>
          </a:p>
          <a:p>
            <a:r>
              <a:rPr lang="en-US" dirty="0" smtClean="0"/>
              <a:t>Danish Hernia Database Collaboration.</a:t>
            </a:r>
            <a:r>
              <a:rPr lang="en-US" baseline="0" dirty="0" smtClean="0"/>
              <a:t> </a:t>
            </a:r>
            <a:r>
              <a:rPr lang="en-US" dirty="0" smtClean="0"/>
              <a:t>Lancet. 2001;358(9288):1124. </a:t>
            </a:r>
          </a:p>
          <a:p>
            <a:endParaRPr lang="en-US" dirty="0" smtClean="0"/>
          </a:p>
          <a:p>
            <a:r>
              <a:rPr lang="en-US" dirty="0" smtClean="0"/>
              <a:t>Symptoms include nausea, vomiting, abdominal pain and bloating, +/- systemic</a:t>
            </a:r>
            <a:r>
              <a:rPr lang="en-US" baseline="0" dirty="0" smtClean="0"/>
              <a:t> symptoms if necrosis has occurred.  Scrotum may be erythematous and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+/- fever.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peristalsing</a:t>
            </a:r>
            <a:r>
              <a:rPr lang="en-US" baseline="0" dirty="0" smtClean="0"/>
              <a:t> bowel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Signs of incarceration on ultrasound: free fluid in the hernia sac, bowel wall thickness &gt; 4mm, free fluid within bowel loops, absence of blood flow within hernia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525AA-1D98-C249-9632-B953B6AD8E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1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Testicle (&amp;leg) Swelling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Matt Cook</a:t>
            </a:r>
          </a:p>
          <a:p>
            <a:r>
              <a:rPr lang="en-US" dirty="0" smtClean="0"/>
              <a:t>Mark Newcomb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4" y="48792"/>
            <a:ext cx="8114032" cy="68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92200"/>
            <a:ext cx="10160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Torsion</a:t>
            </a:r>
            <a:endParaRPr lang="en-US" dirty="0"/>
          </a:p>
        </p:txBody>
      </p:sp>
      <p:pic>
        <p:nvPicPr>
          <p:cNvPr id="5" name="Torsion - Trimm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678" y="1237857"/>
            <a:ext cx="9446802" cy="5313680"/>
          </a:xfrm>
        </p:spPr>
      </p:pic>
    </p:spTree>
    <p:extLst>
      <p:ext uri="{BB962C8B-B14F-4D97-AF65-F5344CB8AC3E}">
        <p14:creationId xmlns:p14="http://schemas.microsoft.com/office/powerpoint/2010/main" val="9070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Nephrotic</a:t>
            </a:r>
            <a:r>
              <a:rPr lang="en-US" dirty="0" smtClean="0"/>
              <a:t> Syndrome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9401" y="1750956"/>
            <a:ext cx="5862875" cy="44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3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Heart Failure/</a:t>
            </a:r>
            <a:r>
              <a:rPr lang="en-US" dirty="0" err="1" smtClean="0"/>
              <a:t>Pulm</a:t>
            </a:r>
            <a:r>
              <a:rPr lang="en-US" dirty="0" smtClean="0"/>
              <a:t> HTN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3119" y="1526231"/>
            <a:ext cx="3875439" cy="47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Inguinal Hernia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00" y="1128451"/>
            <a:ext cx="3713075" cy="5559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936" y="1520952"/>
            <a:ext cx="3009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Inguinal Hernia</a:t>
            </a:r>
            <a:endParaRPr lang="en-US" dirty="0"/>
          </a:p>
        </p:txBody>
      </p:sp>
      <p:pic>
        <p:nvPicPr>
          <p:cNvPr id="6" name="Inguinal hernia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6243" y="1298713"/>
            <a:ext cx="6109191" cy="4581387"/>
          </a:xfrm>
        </p:spPr>
      </p:pic>
    </p:spTree>
    <p:extLst>
      <p:ext uri="{BB962C8B-B14F-4D97-AF65-F5344CB8AC3E}">
        <p14:creationId xmlns:p14="http://schemas.microsoft.com/office/powerpoint/2010/main" val="42375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Budd-</a:t>
            </a:r>
            <a:r>
              <a:rPr lang="en-US" dirty="0" err="1" smtClean="0"/>
              <a:t>Chiari</a:t>
            </a:r>
            <a:r>
              <a:rPr lang="en-US" dirty="0" smtClean="0"/>
              <a:t> Syndrome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017" y="1556100"/>
            <a:ext cx="6342247" cy="4748069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324061" y="2139560"/>
            <a:ext cx="954157" cy="76266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47" y="3252378"/>
            <a:ext cx="5004148" cy="33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Budd-</a:t>
            </a:r>
            <a:r>
              <a:rPr lang="en-US" dirty="0" err="1" smtClean="0"/>
              <a:t>Chiari</a:t>
            </a:r>
            <a:r>
              <a:rPr lang="en-US" dirty="0" smtClean="0"/>
              <a:t> Syndrome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413" y="1698211"/>
            <a:ext cx="8839200" cy="185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63" y="3807787"/>
            <a:ext cx="9182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2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Budd-</a:t>
            </a:r>
            <a:r>
              <a:rPr lang="en-US" dirty="0" err="1" smtClean="0"/>
              <a:t>Chiari</a:t>
            </a:r>
            <a:r>
              <a:rPr lang="en-US" dirty="0" smtClean="0"/>
              <a:t> Syndrome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40" y="1128451"/>
            <a:ext cx="4498982" cy="5396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862" y="128546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Presentation</a:t>
            </a:r>
          </a:p>
          <a:p>
            <a:pPr lvl="1"/>
            <a:r>
              <a:rPr lang="en-US" sz="3200" dirty="0" smtClean="0"/>
              <a:t> Discussion</a:t>
            </a:r>
          </a:p>
          <a:p>
            <a:r>
              <a:rPr lang="en-US" sz="3600" dirty="0" smtClean="0"/>
              <a:t>ED Management of the Final </a:t>
            </a:r>
            <a:r>
              <a:rPr lang="en-US" sz="3600" dirty="0"/>
              <a:t>D</a:t>
            </a:r>
            <a:r>
              <a:rPr lang="en-US" sz="3600" dirty="0" smtClean="0"/>
              <a:t>iagnosis</a:t>
            </a:r>
          </a:p>
        </p:txBody>
      </p:sp>
    </p:spTree>
    <p:extLst>
      <p:ext uri="{BB962C8B-B14F-4D97-AF65-F5344CB8AC3E}">
        <p14:creationId xmlns:p14="http://schemas.microsoft.com/office/powerpoint/2010/main" val="7720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733" y="1128451"/>
            <a:ext cx="5510212" cy="55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52" y="1128451"/>
            <a:ext cx="5537200" cy="5537200"/>
          </a:xfrm>
        </p:spPr>
      </p:pic>
      <p:sp>
        <p:nvSpPr>
          <p:cNvPr id="6" name="TextBox 5"/>
          <p:cNvSpPr txBox="1"/>
          <p:nvPr/>
        </p:nvSpPr>
        <p:spPr>
          <a:xfrm>
            <a:off x="9115425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C973E5-389D-42F7-A495-C21843DD7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047"/>
            <a:ext cx="10515600" cy="4061916"/>
          </a:xfrm>
        </p:spPr>
        <p:txBody>
          <a:bodyPr/>
          <a:lstStyle/>
          <a:p>
            <a:r>
              <a:rPr lang="en-US" dirty="0"/>
              <a:t>Brief pathophysiology of varices</a:t>
            </a:r>
          </a:p>
          <a:p>
            <a:r>
              <a:rPr lang="en-US" dirty="0"/>
              <a:t>Management of acute variceal bleeds</a:t>
            </a:r>
          </a:p>
          <a:p>
            <a:pPr lvl="1"/>
            <a:r>
              <a:rPr lang="en-US" dirty="0"/>
              <a:t>Initial interventions</a:t>
            </a:r>
          </a:p>
          <a:p>
            <a:pPr lvl="1"/>
            <a:r>
              <a:rPr lang="en-US" dirty="0"/>
              <a:t>Treating portal HTN</a:t>
            </a:r>
          </a:p>
          <a:p>
            <a:pPr lvl="1"/>
            <a:r>
              <a:rPr lang="en-US" dirty="0"/>
              <a:t>What if they like, just don’t stop bleeding?</a:t>
            </a:r>
          </a:p>
        </p:txBody>
      </p:sp>
    </p:spTree>
    <p:extLst>
      <p:ext uri="{BB962C8B-B14F-4D97-AF65-F5344CB8AC3E}">
        <p14:creationId xmlns:p14="http://schemas.microsoft.com/office/powerpoint/2010/main" val="28785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DFE364-207C-4CFD-8D8D-A3728FA4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7EC40D-0544-4710-A6F5-C53E5F94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64 y/o with history of hepatitis C, cirrhosis, and hepatocellular carcinoma presents with cc: testicle swelling for 5 weeks.  He has also been bothered by painful swelling in both of his legs for approximately the same amount of time.  He had a recent left inguinal hernia repair in May 2017.  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Nurse says “your patient just vomited up blood…. A lot of blood”</a:t>
            </a:r>
          </a:p>
          <a:p>
            <a:r>
              <a:rPr lang="en-US" dirty="0"/>
              <a:t>You see the patient and there is a lot of BRB, begin initial assessment. </a:t>
            </a:r>
          </a:p>
        </p:txBody>
      </p:sp>
    </p:spTree>
    <p:extLst>
      <p:ext uri="{BB962C8B-B14F-4D97-AF65-F5344CB8AC3E}">
        <p14:creationId xmlns:p14="http://schemas.microsoft.com/office/powerpoint/2010/main" val="41512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78118-C560-482E-B6A6-F520565F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AD83F0-42F8-4881-BD75-86E43F75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4639711"/>
          </a:xfrm>
        </p:spPr>
        <p:txBody>
          <a:bodyPr/>
          <a:lstStyle/>
          <a:p>
            <a:r>
              <a:rPr lang="en-US" dirty="0"/>
              <a:t>Upper GI bleed</a:t>
            </a:r>
          </a:p>
          <a:p>
            <a:r>
              <a:rPr lang="en-US" dirty="0"/>
              <a:t>MCC upper GI bleeding in adults?</a:t>
            </a:r>
          </a:p>
          <a:p>
            <a:pPr lvl="1"/>
            <a:r>
              <a:rPr lang="en-US" dirty="0"/>
              <a:t>Duodenal ulcers </a:t>
            </a:r>
            <a:r>
              <a:rPr lang="en-US" dirty="0">
                <a:sym typeface="Wingdings" panose="05000000000000000000" pitchFamily="2" charset="2"/>
              </a:rPr>
              <a:t> gastric ulcers  gastritis  esophageal varices  esophagitis</a:t>
            </a:r>
            <a:endParaRPr lang="en-US" dirty="0"/>
          </a:p>
          <a:p>
            <a:pPr lvl="1"/>
            <a:r>
              <a:rPr lang="en-US" dirty="0"/>
              <a:t>Peptic ulcers – up to half</a:t>
            </a:r>
          </a:p>
          <a:p>
            <a:pPr lvl="1"/>
            <a:r>
              <a:rPr lang="en-US" b="1" dirty="0"/>
              <a:t>Mortality – half of those that die from a GI bleed have either varices or a peptic ulcer</a:t>
            </a:r>
          </a:p>
          <a:p>
            <a:pPr lvl="1"/>
            <a:r>
              <a:rPr lang="en-US" b="1" dirty="0"/>
              <a:t>Active variceal bleeding accounts for about 1/3 of all deaths related to cirrhosis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25A615-66C5-4669-AF2A-17556DFF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523" y="5274367"/>
            <a:ext cx="11635408" cy="1341092"/>
          </a:xfrm>
        </p:spPr>
        <p:txBody>
          <a:bodyPr/>
          <a:lstStyle/>
          <a:p>
            <a:r>
              <a:rPr lang="en-US" dirty="0" err="1"/>
              <a:t>Peura</a:t>
            </a:r>
            <a:r>
              <a:rPr lang="en-US" dirty="0"/>
              <a:t> DA , Lanza FL et al. The American College of Gastroenterology Bleeding Registry: preliminary findings. Am J Gastroenterol. 1997 Jun;92(6):924-8 . PMID:9177503</a:t>
            </a:r>
          </a:p>
          <a:p>
            <a:endParaRPr lang="en-US" dirty="0"/>
          </a:p>
          <a:p>
            <a:r>
              <a:rPr lang="en-US" dirty="0" err="1"/>
              <a:t>Afessa</a:t>
            </a:r>
            <a:r>
              <a:rPr lang="en-US" dirty="0"/>
              <a:t> B. Triage of patients with acute gastrointestinal bleeding for intensive care unit admission based on risk factors for poor outcome. J </a:t>
            </a:r>
            <a:r>
              <a:rPr lang="en-US" dirty="0" err="1"/>
              <a:t>Clin</a:t>
            </a:r>
            <a:r>
              <a:rPr lang="en-US" dirty="0"/>
              <a:t> Gastroenterol. 2000 Apr;30(3):281-5. PMID:10777188</a:t>
            </a:r>
          </a:p>
        </p:txBody>
      </p:sp>
    </p:spTree>
    <p:extLst>
      <p:ext uri="{BB962C8B-B14F-4D97-AF65-F5344CB8AC3E}">
        <p14:creationId xmlns:p14="http://schemas.microsoft.com/office/powerpoint/2010/main" val="23270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124011"/>
            <a:ext cx="10515600" cy="1325563"/>
          </a:xfrm>
        </p:spPr>
        <p:txBody>
          <a:bodyPr/>
          <a:lstStyle/>
          <a:p>
            <a:r>
              <a:rPr lang="en-US" dirty="0"/>
              <a:t>Variceal Bleeding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650" y="1497235"/>
            <a:ext cx="5647890" cy="4944929"/>
          </a:xfrm>
        </p:spPr>
        <p:txBody>
          <a:bodyPr/>
          <a:lstStyle/>
          <a:p>
            <a:r>
              <a:rPr lang="en-US" dirty="0"/>
              <a:t>Cirrhosis </a:t>
            </a:r>
            <a:r>
              <a:rPr lang="en-US" dirty="0">
                <a:sym typeface="Wingdings" panose="05000000000000000000" pitchFamily="2" charset="2"/>
              </a:rPr>
              <a:t> Portal hypertension</a:t>
            </a:r>
          </a:p>
          <a:p>
            <a:r>
              <a:rPr lang="en-US" dirty="0">
                <a:sym typeface="Wingdings" panose="05000000000000000000" pitchFamily="2" charset="2"/>
              </a:rPr>
              <a:t>Release of vasodilatory factors (NO)</a:t>
            </a:r>
          </a:p>
          <a:p>
            <a:r>
              <a:rPr lang="en-US" dirty="0">
                <a:sym typeface="Wingdings" panose="05000000000000000000" pitchFamily="2" charset="2"/>
              </a:rPr>
              <a:t>Splanchnic vasodilation</a:t>
            </a:r>
          </a:p>
          <a:p>
            <a:r>
              <a:rPr lang="en-US" dirty="0">
                <a:sym typeface="Wingdings" panose="05000000000000000000" pitchFamily="2" charset="2"/>
              </a:rPr>
              <a:t>Increased diameter of pre-existing blood vessels  varices</a:t>
            </a:r>
          </a:p>
          <a:p>
            <a:r>
              <a:rPr lang="en-US" dirty="0">
                <a:sym typeface="Wingdings" panose="05000000000000000000" pitchFamily="2" charset="2"/>
              </a:rPr>
              <a:t>Only 50% of people with an acute bleed will stop bleeding on their own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09540" y="712832"/>
            <a:ext cx="5048533" cy="5508686"/>
            <a:chOff x="5991192" y="0"/>
            <a:chExt cx="6200808" cy="67659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1192" y="0"/>
              <a:ext cx="6200808" cy="676598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9394257" y="1809549"/>
              <a:ext cx="1395663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091596" y="1049155"/>
              <a:ext cx="1602607" cy="269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1192" y="3155481"/>
              <a:ext cx="1395663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7920" y="5129777"/>
              <a:ext cx="1168934" cy="346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46640" y="4985397"/>
              <a:ext cx="1982538" cy="4143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23659" y="5493860"/>
              <a:ext cx="2176914" cy="3294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74C8842-6EFA-431D-8523-05056B84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11" y="76350"/>
            <a:ext cx="6606186" cy="67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2BFA7B-A3EB-4C6A-9179-CBFCE419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63877"/>
            <a:ext cx="4137831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Management of Acute variceal hemorrhage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8FEA79-61E4-456B-B58F-71E3441B2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14955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8E37CF-6865-4631-8A63-42525CDE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06" y="2776847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Airway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1CE804-3DF5-4552-9FFC-6FE581D6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Do I need to intubate this person?</a:t>
            </a:r>
          </a:p>
          <a:p>
            <a:r>
              <a:rPr lang="en-US" sz="2400" dirty="0">
                <a:solidFill>
                  <a:schemeClr val="tx1"/>
                </a:solidFill>
              </a:rPr>
              <a:t>Factors to consider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Is bleeding severe?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Patient agitated? Or intoxicated?</a:t>
            </a:r>
          </a:p>
          <a:p>
            <a:r>
              <a:rPr lang="en-US" sz="2400" dirty="0">
                <a:solidFill>
                  <a:schemeClr val="tx1"/>
                </a:solidFill>
              </a:rPr>
              <a:t>Advantages to tubing them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Prevent Aspiration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Now you (yes you) can place an NG tube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Great if you anticipate scope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Key Points when intubating these people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Pre-ox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why?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Bag  abdominal distention  Increased aspiration risk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A296B2-6212-436C-A81B-5CAAEE7D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804" y="6146276"/>
            <a:ext cx="11623250" cy="575199"/>
          </a:xfrm>
        </p:spPr>
        <p:txBody>
          <a:bodyPr/>
          <a:lstStyle/>
          <a:p>
            <a:r>
              <a:rPr lang="en-US" dirty="0"/>
              <a:t>Rudolph SJ, </a:t>
            </a:r>
            <a:r>
              <a:rPr lang="en-US" dirty="0" err="1"/>
              <a:t>Landsverk</a:t>
            </a:r>
            <a:r>
              <a:rPr lang="en-US" dirty="0"/>
              <a:t> BK, Freeman ML. Endotracheal intubation for airway protection during endoscopy for severe upper GI hemorrhage. </a:t>
            </a:r>
            <a:r>
              <a:rPr lang="en-US" dirty="0" err="1"/>
              <a:t>Gastrointest</a:t>
            </a:r>
            <a:r>
              <a:rPr lang="en-US" dirty="0"/>
              <a:t> </a:t>
            </a:r>
            <a:r>
              <a:rPr lang="en-US" dirty="0" err="1"/>
              <a:t>Endosc</a:t>
            </a:r>
            <a:r>
              <a:rPr lang="en-US" dirty="0"/>
              <a:t> 2003; 57:58.</a:t>
            </a:r>
          </a:p>
        </p:txBody>
      </p:sp>
    </p:spTree>
    <p:extLst>
      <p:ext uri="{BB962C8B-B14F-4D97-AF65-F5344CB8AC3E}">
        <p14:creationId xmlns:p14="http://schemas.microsoft.com/office/powerpoint/2010/main" val="196552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76660A-0739-4447-85B8-E841541B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Breathing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B20495-AB91-4EF7-BC20-EB99638AF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Via ET tube</a:t>
            </a:r>
          </a:p>
        </p:txBody>
      </p:sp>
    </p:spTree>
    <p:extLst>
      <p:ext uri="{BB962C8B-B14F-4D97-AF65-F5344CB8AC3E}">
        <p14:creationId xmlns:p14="http://schemas.microsoft.com/office/powerpoint/2010/main" val="34811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236ED3-DC01-41E8-83F4-EA7A05B7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Circulation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97FD6B-C0F0-4ABA-BE95-91983717B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How massive is this bleed?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Patients may be bradycardic… why?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Often prophylaxis with beta blockers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Intraabdominal hemorrhage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vagal response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Resuscitate them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Blood ASAP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Don’t forget to add plasma and platelets (people with bad livers need these)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Additional efforts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IV vitamin K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Platelets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87735A-FFA2-4FC9-A78B-94EC3FB7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1107" y="5873334"/>
            <a:ext cx="12160578" cy="923991"/>
          </a:xfrm>
        </p:spPr>
        <p:txBody>
          <a:bodyPr/>
          <a:lstStyle/>
          <a:p>
            <a:r>
              <a:rPr lang="en-US" dirty="0"/>
              <a:t>Garcia-Tsao G. Preventing the development of varices in cirrhosis. J </a:t>
            </a:r>
            <a:r>
              <a:rPr lang="en-US" dirty="0" err="1"/>
              <a:t>Clin</a:t>
            </a:r>
            <a:r>
              <a:rPr lang="en-US" dirty="0"/>
              <a:t> Gastroenterol. 2007 Nov-Dec;41 </a:t>
            </a:r>
            <a:r>
              <a:rPr lang="en-US" dirty="0" err="1"/>
              <a:t>Suppl</a:t>
            </a:r>
            <a:r>
              <a:rPr lang="en-US" dirty="0"/>
              <a:t> 3:S300-4. PMID:17975480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6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Chief Complaint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64 </a:t>
            </a:r>
            <a:r>
              <a:rPr lang="en-US" dirty="0" err="1" smtClean="0"/>
              <a:t>y.o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“Testicle Swelling”</a:t>
            </a:r>
          </a:p>
          <a:p>
            <a:r>
              <a:rPr lang="en-US" dirty="0" smtClean="0"/>
              <a:t>HR </a:t>
            </a:r>
            <a:r>
              <a:rPr lang="en-US" dirty="0" smtClean="0"/>
              <a:t>89 </a:t>
            </a:r>
            <a:r>
              <a:rPr lang="en-US" dirty="0" smtClean="0"/>
              <a:t>BP </a:t>
            </a:r>
            <a:r>
              <a:rPr lang="en-US" dirty="0" smtClean="0"/>
              <a:t>110/83 </a:t>
            </a:r>
            <a:r>
              <a:rPr lang="en-US" dirty="0" smtClean="0"/>
              <a:t>T </a:t>
            </a:r>
            <a:r>
              <a:rPr lang="en-US" dirty="0" smtClean="0"/>
              <a:t>97.7 </a:t>
            </a:r>
            <a:r>
              <a:rPr lang="en-US" dirty="0" smtClean="0"/>
              <a:t>RR </a:t>
            </a:r>
            <a:r>
              <a:rPr lang="en-US" dirty="0" smtClean="0"/>
              <a:t>18 </a:t>
            </a:r>
            <a:r>
              <a:rPr lang="en-US" dirty="0" smtClean="0"/>
              <a:t>SpO2 </a:t>
            </a:r>
            <a:r>
              <a:rPr lang="en-US" dirty="0" smtClean="0"/>
              <a:t>100</a:t>
            </a:r>
            <a:r>
              <a:rPr lang="en-US" dirty="0" smtClean="0"/>
              <a:t>%</a:t>
            </a:r>
            <a:endParaRPr lang="en-US" dirty="0" smtClean="0"/>
          </a:p>
          <a:p>
            <a:r>
              <a:rPr lang="en-US" dirty="0" smtClean="0"/>
              <a:t>“Testicles swollen &amp; pain for 5 weeks.  Recent surgery for inguinal hernia in May” presenting via 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AAAE56-5D4E-465E-BFAC-0D3AFDBB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Done…. Right?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BD5D43-27C4-4C1D-88B1-2DD82E218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now resuscitated the patient to the point that you feel they have adequate perfusion </a:t>
            </a:r>
          </a:p>
          <a:p>
            <a:r>
              <a:rPr lang="en-US" dirty="0"/>
              <a:t>What further steps do we need to take?</a:t>
            </a:r>
          </a:p>
        </p:txBody>
      </p:sp>
    </p:spTree>
    <p:extLst>
      <p:ext uri="{BB962C8B-B14F-4D97-AF65-F5344CB8AC3E}">
        <p14:creationId xmlns:p14="http://schemas.microsoft.com/office/powerpoint/2010/main" val="419295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18732D-3FA6-465F-B763-87E37B6A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treatment of Variceal Bleeding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B0AAB5-562B-4C46-BC69-56736BBE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549"/>
            <a:ext cx="10515600" cy="4443413"/>
          </a:xfrm>
        </p:spPr>
        <p:txBody>
          <a:bodyPr/>
          <a:lstStyle/>
          <a:p>
            <a:r>
              <a:rPr lang="en-US" b="1" dirty="0"/>
              <a:t>Octreotide</a:t>
            </a:r>
          </a:p>
          <a:p>
            <a:pPr lvl="1"/>
            <a:r>
              <a:rPr lang="en-US" b="1" dirty="0"/>
              <a:t>Reduction in splanchnic blood flow</a:t>
            </a:r>
          </a:p>
          <a:p>
            <a:pPr lvl="1"/>
            <a:r>
              <a:rPr lang="en-US" b="1" dirty="0"/>
              <a:t>Only parenteral</a:t>
            </a:r>
          </a:p>
          <a:p>
            <a:r>
              <a:rPr lang="en-US" b="1" dirty="0"/>
              <a:t>Antibiotics</a:t>
            </a:r>
          </a:p>
          <a:p>
            <a:pPr lvl="1"/>
            <a:r>
              <a:rPr lang="en-US" b="1" dirty="0"/>
              <a:t>Prevention of SBP</a:t>
            </a:r>
          </a:p>
          <a:p>
            <a:r>
              <a:rPr lang="en-US" dirty="0"/>
              <a:t>Beta Blockers</a:t>
            </a:r>
          </a:p>
          <a:p>
            <a:pPr lvl="1"/>
            <a:r>
              <a:rPr lang="en-US" dirty="0"/>
              <a:t>Non-selective (propranolol, </a:t>
            </a:r>
            <a:r>
              <a:rPr lang="en-US" dirty="0" err="1"/>
              <a:t>nadalol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B1 – reduce CO (do we really want to do this?)</a:t>
            </a:r>
          </a:p>
          <a:p>
            <a:pPr lvl="1"/>
            <a:r>
              <a:rPr lang="en-US" dirty="0"/>
              <a:t>B2 – splanchnic vasoconstriction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90D00-E6D3-4C40-A13C-4CA83DAD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339" y="5589537"/>
            <a:ext cx="12038661" cy="144472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Garcia-Tsao G, Bosch J., Management of varices and variceal hemorrhage in cirrhosis. N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Engl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J Med. 2010 Mar 4;362(9):823-32</a:t>
            </a:r>
          </a:p>
        </p:txBody>
      </p:sp>
    </p:spTree>
    <p:extLst>
      <p:ext uri="{BB962C8B-B14F-4D97-AF65-F5344CB8AC3E}">
        <p14:creationId xmlns:p14="http://schemas.microsoft.com/office/powerpoint/2010/main" val="6837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92310A-8D42-4D94-9EF4-CE63CF41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Octreotide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D3DCEF-B78C-445D-AFA0-96B195F8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acting somatostatin analogue</a:t>
            </a:r>
          </a:p>
          <a:p>
            <a:r>
              <a:rPr lang="en-US" dirty="0"/>
              <a:t>Acts by constricting splanchnic blood vessels </a:t>
            </a:r>
            <a:r>
              <a:rPr lang="en-US" dirty="0">
                <a:sym typeface="Wingdings" panose="05000000000000000000" pitchFamily="2" charset="2"/>
              </a:rPr>
              <a:t> decreased splanchnic blood flow</a:t>
            </a:r>
          </a:p>
          <a:p>
            <a:r>
              <a:rPr lang="en-US" dirty="0">
                <a:sym typeface="Wingdings" panose="05000000000000000000" pitchFamily="2" charset="2"/>
              </a:rPr>
              <a:t>As a group vasoactive medications: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Improved hemostasis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Decrease in 7 day mortality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Decrease transfusion requirements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102BE8-D191-4980-9A6B-5E8D4CB8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268" y="5863472"/>
            <a:ext cx="11821212" cy="858003"/>
          </a:xfrm>
        </p:spPr>
        <p:txBody>
          <a:bodyPr/>
          <a:lstStyle/>
          <a:p>
            <a:r>
              <a:rPr lang="en-US" dirty="0"/>
              <a:t>Wells M, </a:t>
            </a:r>
            <a:r>
              <a:rPr lang="en-US" dirty="0" err="1"/>
              <a:t>Chande</a:t>
            </a:r>
            <a:r>
              <a:rPr lang="en-US" dirty="0"/>
              <a:t> N, Adams P, et al. Meta-analysis: vasoactive medications for the management of acute variceal bleeds. Aliment </a:t>
            </a:r>
            <a:r>
              <a:rPr lang="en-US" dirty="0" err="1"/>
              <a:t>Pharmacol</a:t>
            </a:r>
            <a:r>
              <a:rPr lang="en-US" dirty="0"/>
              <a:t> </a:t>
            </a:r>
            <a:r>
              <a:rPr lang="en-US" dirty="0" err="1"/>
              <a:t>Ther</a:t>
            </a:r>
            <a:r>
              <a:rPr lang="en-US" dirty="0"/>
              <a:t> 2012; 35:1267.</a:t>
            </a:r>
          </a:p>
        </p:txBody>
      </p:sp>
    </p:spTree>
    <p:extLst>
      <p:ext uri="{BB962C8B-B14F-4D97-AF65-F5344CB8AC3E}">
        <p14:creationId xmlns:p14="http://schemas.microsoft.com/office/powerpoint/2010/main" val="9142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09E36-E49D-4BD4-939D-37886058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Antibiotics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1339C9-0182-4E19-ABC9-D2876FA5B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Association for the Study of Liver disease:</a:t>
            </a:r>
          </a:p>
          <a:p>
            <a:pPr lvl="1"/>
            <a:r>
              <a:rPr lang="en-US" b="1" dirty="0"/>
              <a:t>If patient has advanced cirrhosis</a:t>
            </a:r>
          </a:p>
          <a:p>
            <a:pPr lvl="2"/>
            <a:r>
              <a:rPr lang="en-US" dirty="0"/>
              <a:t>Ceftriaxone 1g/day</a:t>
            </a:r>
          </a:p>
          <a:p>
            <a:pPr lvl="1"/>
            <a:r>
              <a:rPr lang="en-US" dirty="0"/>
              <a:t>Any patient with cirrhosis and GI hemorrhage should get:</a:t>
            </a:r>
          </a:p>
          <a:p>
            <a:pPr lvl="2"/>
            <a:r>
              <a:rPr lang="en-US" strike="sngStrike" dirty="0"/>
              <a:t>Norfloxacin </a:t>
            </a:r>
          </a:p>
          <a:p>
            <a:pPr lvl="2"/>
            <a:r>
              <a:rPr lang="en-US" dirty="0"/>
              <a:t>Cipro</a:t>
            </a:r>
          </a:p>
          <a:p>
            <a:pPr lvl="2"/>
            <a:r>
              <a:rPr lang="en-US" dirty="0"/>
              <a:t>Alternative: Bactrim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F47FF7-A985-480D-9178-436E7C2A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45" y="5989984"/>
            <a:ext cx="11444141" cy="731492"/>
          </a:xfrm>
        </p:spPr>
        <p:txBody>
          <a:bodyPr/>
          <a:lstStyle/>
          <a:p>
            <a:r>
              <a:rPr lang="en-US" dirty="0"/>
              <a:t>Garcia-Tsao G, </a:t>
            </a:r>
            <a:r>
              <a:rPr lang="en-US" dirty="0" err="1"/>
              <a:t>Sanyal</a:t>
            </a:r>
            <a:r>
              <a:rPr lang="en-US" dirty="0"/>
              <a:t> AJ, Grace ND, et al. Prevention and management of gastroesophageal varices and variceal hemorrhage in cirrhosis. Hepatology 2007; 46:922.</a:t>
            </a:r>
          </a:p>
        </p:txBody>
      </p:sp>
    </p:spTree>
    <p:extLst>
      <p:ext uri="{BB962C8B-B14F-4D97-AF65-F5344CB8AC3E}">
        <p14:creationId xmlns:p14="http://schemas.microsoft.com/office/powerpoint/2010/main" val="22216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A337DC2-2DB3-48AB-9857-E006181DB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9" b="21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1D4094-B979-41D1-B193-C6FADA7C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but like what if they like don’t stop bleeding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2EB9F-67DB-435F-807D-FEFCA9174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Yell at them</a:t>
            </a:r>
          </a:p>
          <a:p>
            <a:r>
              <a:rPr lang="en-US" dirty="0"/>
              <a:t>Minnesota and Blakemore tubes</a:t>
            </a:r>
          </a:p>
        </p:txBody>
      </p:sp>
    </p:spTree>
    <p:extLst>
      <p:ext uri="{BB962C8B-B14F-4D97-AF65-F5344CB8AC3E}">
        <p14:creationId xmlns:p14="http://schemas.microsoft.com/office/powerpoint/2010/main" val="28252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FBB4DD-9558-4824-A0AB-A96B6C6C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An external file that holds a picture, illustration, etc.&#10;Object name is SMJ-57-92-g003.jpg">
            <a:extLst>
              <a:ext uri="{FF2B5EF4-FFF2-40B4-BE49-F238E27FC236}">
                <a16:creationId xmlns="" xmlns:a16="http://schemas.microsoft.com/office/drawing/2014/main" id="{169FDD4C-58E8-4D81-B6E5-5F758672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3" y="-92923"/>
            <a:ext cx="5586264" cy="695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34987655-4070-4EB2-9F28-3004CB348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7044771" y="5882730"/>
            <a:ext cx="507799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Antony KM,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Racusin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DA, Belfort MA,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Dildy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GA 3rd.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AJP Rep. 2017 Apr;7(2):e86-e92.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10.1055/s-0037-1602657.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PMID:28497006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BF21FAF-B307-48F6-925E-9D30A402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37FBA-3468-4305-82DB-BCCEC27F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blakemore tube">
            <a:extLst>
              <a:ext uri="{FF2B5EF4-FFF2-40B4-BE49-F238E27FC236}">
                <a16:creationId xmlns="" xmlns:a16="http://schemas.microsoft.com/office/drawing/2014/main" id="{9E957FCF-EFA2-4177-9372-3B5C2685D2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35661" r="283" b="2064"/>
          <a:stretch/>
        </p:blipFill>
        <p:spPr bwMode="auto">
          <a:xfrm>
            <a:off x="2812201" y="365125"/>
            <a:ext cx="6567597" cy="61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C08FC7-C575-46A2-BD73-313587A1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blakemore tube">
            <a:extLst>
              <a:ext uri="{FF2B5EF4-FFF2-40B4-BE49-F238E27FC236}">
                <a16:creationId xmlns="" xmlns:a16="http://schemas.microsoft.com/office/drawing/2014/main" id="{EBC213B4-536E-487A-9164-96187934EC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9" y="-164722"/>
            <a:ext cx="4729668" cy="731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 external file that holds a picture, illustration, etc.&#10;Object name is SMJ-57-92-g005.jpg">
            <a:extLst>
              <a:ext uri="{FF2B5EF4-FFF2-40B4-BE49-F238E27FC236}">
                <a16:creationId xmlns="" xmlns:a16="http://schemas.microsoft.com/office/drawing/2014/main" id="{98F48147-C30C-4F5F-8561-EFAFB69E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38" y="63611"/>
            <a:ext cx="6136699" cy="68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3327C54-49FD-4921-8D56-5804070E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r="30479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3CE690-620B-443F-8975-B06852B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Go Mizzou</a:t>
            </a:r>
          </a:p>
        </p:txBody>
      </p:sp>
    </p:spTree>
    <p:extLst>
      <p:ext uri="{BB962C8B-B14F-4D97-AF65-F5344CB8AC3E}">
        <p14:creationId xmlns:p14="http://schemas.microsoft.com/office/powerpoint/2010/main" val="17495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28726"/>
            <a:ext cx="10178322" cy="52435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64 y/o with history of hepatitis C, cirrhosis, and hepatocellular carcinoma presents with cc: testicle swelling for 5 weeks.  He has also been bothered by painful swelling in both of his legs for approximately the same amount of time.  He had a recent left inguinal hernia repair in May 2017.  </a:t>
            </a:r>
          </a:p>
          <a:p>
            <a:r>
              <a:rPr lang="en-US" dirty="0" smtClean="0"/>
              <a:t>He presents today because he had no transport to his PCP and he wanted a doctor to evaluate his swollen testicles so he pressed his “life alert” button. </a:t>
            </a:r>
          </a:p>
          <a:p>
            <a:endParaRPr lang="en-US" dirty="0"/>
          </a:p>
          <a:p>
            <a:r>
              <a:rPr lang="en-US" b="1" dirty="0" smtClean="0"/>
              <a:t>Meds</a:t>
            </a:r>
            <a:r>
              <a:rPr lang="en-US" dirty="0" smtClean="0"/>
              <a:t>:  furosemide, spironolactone, </a:t>
            </a:r>
            <a:r>
              <a:rPr lang="mr-IN" dirty="0" smtClean="0"/>
              <a:t>……</a:t>
            </a:r>
            <a:r>
              <a:rPr lang="en-US" dirty="0" smtClean="0"/>
              <a:t>..</a:t>
            </a:r>
          </a:p>
          <a:p>
            <a:endParaRPr lang="en-US" dirty="0" smtClean="0"/>
          </a:p>
          <a:p>
            <a:r>
              <a:rPr lang="en-US" b="1" dirty="0" smtClean="0"/>
              <a:t>Allergies</a:t>
            </a:r>
            <a:r>
              <a:rPr lang="en-US" dirty="0" smtClean="0"/>
              <a:t>: NKDA</a:t>
            </a:r>
          </a:p>
          <a:p>
            <a:endParaRPr lang="en-US" dirty="0"/>
          </a:p>
          <a:p>
            <a:r>
              <a:rPr lang="en-US" b="1" dirty="0" smtClean="0"/>
              <a:t>ROS</a:t>
            </a:r>
            <a:r>
              <a:rPr lang="en-US" dirty="0" smtClean="0"/>
              <a:t>: no fevers, nausea, vomiting, chest pain, SOB, changes in stools.  Legs and stomach are painful and, “I haven’t peed for real in weeks, my urine just dribbles out now.”</a:t>
            </a:r>
          </a:p>
          <a:p>
            <a:endParaRPr lang="en-US" dirty="0"/>
          </a:p>
          <a:p>
            <a:r>
              <a:rPr lang="en-US" b="1" dirty="0" smtClean="0"/>
              <a:t>PMH</a:t>
            </a:r>
            <a:r>
              <a:rPr lang="en-US" dirty="0" smtClean="0"/>
              <a:t>: denies any medical problems at first.  Later admits to HCV and HCC, recent inguinal surgery repairs.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3F036F-F3DE-4148-9865-2BE60964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Minnesota tube pearls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F948CF-610A-41FA-884E-A190C3AC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leave the big tube in the esophagus</a:t>
            </a:r>
          </a:p>
          <a:p>
            <a:pPr lvl="1"/>
            <a:r>
              <a:rPr lang="en-US" dirty="0"/>
              <a:t>Confirm with X-ray</a:t>
            </a:r>
          </a:p>
          <a:p>
            <a:r>
              <a:rPr lang="en-US" dirty="0"/>
              <a:t>Have scissors ready to deflate tube if you need</a:t>
            </a:r>
          </a:p>
          <a:p>
            <a:r>
              <a:rPr lang="en-US" dirty="0"/>
              <a:t>You can sometimes use contrast dye to fill tube and make it more easy to see on x-ray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BAC3C8-E5EF-40F9-BE64-B813D8D0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Definitive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F1E40F-2BCE-46CA-88F3-EBEE4B00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Endoscopy</a:t>
            </a:r>
          </a:p>
          <a:p>
            <a:r>
              <a:rPr lang="en-US" dirty="0"/>
              <a:t>TIPS</a:t>
            </a:r>
          </a:p>
          <a:p>
            <a:r>
              <a:rPr lang="en-US" dirty="0"/>
              <a:t>Angiography</a:t>
            </a:r>
          </a:p>
          <a:p>
            <a:r>
              <a:rPr lang="en-US" dirty="0"/>
              <a:t>Surgery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Vital Signs</a:t>
            </a:r>
            <a:r>
              <a:rPr lang="en-US" dirty="0" smtClean="0"/>
              <a:t>: </a:t>
            </a:r>
            <a:r>
              <a:rPr lang="en-US" dirty="0"/>
              <a:t>HR 89 BP 110/83 T 97.7 RR 18 SpO2 100</a:t>
            </a:r>
            <a:r>
              <a:rPr lang="en-US" dirty="0" smtClean="0"/>
              <a:t>% RA (unchanged)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05" y="1447663"/>
            <a:ext cx="4514178" cy="49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52" y="1874517"/>
            <a:ext cx="7710116" cy="4522063"/>
          </a:xfrm>
        </p:spPr>
      </p:pic>
    </p:spTree>
    <p:extLst>
      <p:ext uri="{BB962C8B-B14F-4D97-AF65-F5344CB8AC3E}">
        <p14:creationId xmlns:p14="http://schemas.microsoft.com/office/powerpoint/2010/main" val="2474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5755" y="1600200"/>
            <a:ext cx="5917387" cy="44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910" y="1874517"/>
            <a:ext cx="6569857" cy="43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474</TotalTime>
  <Words>1871</Words>
  <Application>Microsoft Macintosh PowerPoint</Application>
  <PresentationFormat>Widescreen</PresentationFormat>
  <Paragraphs>260</Paragraphs>
  <Slides>42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Gill Sans MT</vt:lpstr>
      <vt:lpstr>Impact</vt:lpstr>
      <vt:lpstr>Mangal</vt:lpstr>
      <vt:lpstr>Wingdings</vt:lpstr>
      <vt:lpstr>Arial</vt:lpstr>
      <vt:lpstr>Badge</vt:lpstr>
      <vt:lpstr>Testicle (&amp;leg) Swelling</vt:lpstr>
      <vt:lpstr>Outline</vt:lpstr>
      <vt:lpstr>Chief Complaint</vt:lpstr>
      <vt:lpstr>HPI</vt:lpstr>
      <vt:lpstr>Physical Exam</vt:lpstr>
      <vt:lpstr>Physical Exam</vt:lpstr>
      <vt:lpstr>Physical Exam</vt:lpstr>
      <vt:lpstr>Physical Exam</vt:lpstr>
      <vt:lpstr>Physical Exam</vt:lpstr>
      <vt:lpstr>PowerPoint Presentation</vt:lpstr>
      <vt:lpstr>Torsion</vt:lpstr>
      <vt:lpstr>Torsion</vt:lpstr>
      <vt:lpstr>Nephrotic Syndrome</vt:lpstr>
      <vt:lpstr>Right Heart Failure/Pulm HTN</vt:lpstr>
      <vt:lpstr>Indirect Inguinal Hernia</vt:lpstr>
      <vt:lpstr>Indirect Inguinal Hernia</vt:lpstr>
      <vt:lpstr>Budd-Chiari Syndrome</vt:lpstr>
      <vt:lpstr>Budd-Chiari Syndrome</vt:lpstr>
      <vt:lpstr>Budd-Chiari Syndrome</vt:lpstr>
      <vt:lpstr>Work-up</vt:lpstr>
      <vt:lpstr>Work-up</vt:lpstr>
      <vt:lpstr>PowerPoint Presentation</vt:lpstr>
      <vt:lpstr>PowerPoint Presentation</vt:lpstr>
      <vt:lpstr>What could be going on?</vt:lpstr>
      <vt:lpstr>Variceal Bleeding</vt:lpstr>
      <vt:lpstr>Management of Acute variceal hemorrhage</vt:lpstr>
      <vt:lpstr>Airway</vt:lpstr>
      <vt:lpstr>Breathing</vt:lpstr>
      <vt:lpstr>Circulation</vt:lpstr>
      <vt:lpstr>Done…. Right?</vt:lpstr>
      <vt:lpstr>Acute treatment of Variceal Bleeding</vt:lpstr>
      <vt:lpstr>Octreotide</vt:lpstr>
      <vt:lpstr>Which Antibiotics to Use?</vt:lpstr>
      <vt:lpstr>PowerPoint Presentation</vt:lpstr>
      <vt:lpstr>So but like what if they like don’t stop bleeding</vt:lpstr>
      <vt:lpstr>PowerPoint Presentation</vt:lpstr>
      <vt:lpstr>PowerPoint Presentation</vt:lpstr>
      <vt:lpstr>PowerPoint Presentation</vt:lpstr>
      <vt:lpstr>Go Mizzou</vt:lpstr>
      <vt:lpstr>Minnesota tube pearls</vt:lpstr>
      <vt:lpstr>Definitive management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Liver Failure</dc:title>
  <dc:creator>Mark Newcomb</dc:creator>
  <cp:lastModifiedBy>Mark Newcomb</cp:lastModifiedBy>
  <cp:revision>86</cp:revision>
  <dcterms:created xsi:type="dcterms:W3CDTF">2017-08-20T00:51:17Z</dcterms:created>
  <dcterms:modified xsi:type="dcterms:W3CDTF">2017-08-22T01:47:03Z</dcterms:modified>
</cp:coreProperties>
</file>